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106" y="-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252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3283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7557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096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499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831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790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439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814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5115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7794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0482-AC1E-41F9-9A3D-E1AC971968D8}" type="datetimeFigureOut">
              <a:rPr lang="en-NZ" smtClean="0"/>
              <a:pPr/>
              <a:t>18/03/2016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B536-41BA-43B4-A9EC-AD6706A7DCA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7615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1" t="29431" r="10158" b="18699"/>
          <a:stretch/>
        </p:blipFill>
        <p:spPr>
          <a:xfrm>
            <a:off x="0" y="1150264"/>
            <a:ext cx="4578833" cy="405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0" t="5434" r="21812" b="61267"/>
          <a:stretch/>
        </p:blipFill>
        <p:spPr>
          <a:xfrm>
            <a:off x="4480560" y="1154302"/>
            <a:ext cx="3820647" cy="2679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0" t="5155" r="22259" b="61511"/>
          <a:stretch/>
        </p:blipFill>
        <p:spPr>
          <a:xfrm>
            <a:off x="8241281" y="1150264"/>
            <a:ext cx="3791001" cy="269063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5507" y="44267"/>
            <a:ext cx="10515600" cy="1325563"/>
          </a:xfrm>
        </p:spPr>
        <p:txBody>
          <a:bodyPr/>
          <a:lstStyle/>
          <a:p>
            <a:r>
              <a:rPr lang="en-NZ" b="1" dirty="0" smtClean="0"/>
              <a:t>NZOTS-STM and –SAM</a:t>
            </a:r>
            <a:endParaRPr lang="en-NZ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18694"/>
            <a:ext cx="5553307" cy="526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6157" y="237331"/>
            <a:ext cx="3286125" cy="790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6914" y="3973738"/>
            <a:ext cx="6822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STM = Subtropical (macronutrient-limited); SAM = </a:t>
            </a:r>
            <a:r>
              <a:rPr lang="en-NZ" dirty="0" err="1" smtClean="0"/>
              <a:t>Subantarctic</a:t>
            </a:r>
            <a:r>
              <a:rPr lang="en-NZ" dirty="0" smtClean="0"/>
              <a:t> (micronutrient-limited)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Moorings deployed October 2000-May 2012, ~3000 m water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Biophysical parameters: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T, S, DO, currents (0-200 m); satellite surface </a:t>
            </a:r>
            <a:r>
              <a:rPr lang="en-NZ" dirty="0" err="1" smtClean="0"/>
              <a:t>chl</a:t>
            </a:r>
            <a:r>
              <a:rPr lang="en-NZ" i="1" dirty="0" err="1" smtClean="0"/>
              <a:t>a</a:t>
            </a:r>
            <a:r>
              <a:rPr lang="en-NZ" dirty="0" smtClean="0"/>
              <a:t> (SSC)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Particle fluxes (1500 m) – mass, POC, PON, PP, </a:t>
            </a:r>
            <a:r>
              <a:rPr lang="en-NZ" dirty="0" err="1" smtClean="0"/>
              <a:t>BSi</a:t>
            </a:r>
            <a:r>
              <a:rPr lang="en-NZ" dirty="0" smtClean="0"/>
              <a:t>, Ca→CaCO</a:t>
            </a:r>
            <a:r>
              <a:rPr lang="en-NZ" baseline="-25000" dirty="0" smtClean="0"/>
              <a:t>3</a:t>
            </a:r>
            <a:r>
              <a:rPr lang="en-NZ" dirty="0" smtClean="0"/>
              <a:t>, </a:t>
            </a:r>
            <a:r>
              <a:rPr lang="en-NZ" dirty="0" err="1" smtClean="0"/>
              <a:t>Al→lithogenic</a:t>
            </a:r>
            <a:r>
              <a:rPr lang="en-NZ" dirty="0" smtClean="0"/>
              <a:t>, </a:t>
            </a:r>
            <a:r>
              <a:rPr lang="en-NZ" dirty="0" err="1" smtClean="0"/>
              <a:t>forams</a:t>
            </a:r>
            <a:r>
              <a:rPr lang="en-NZ" dirty="0" smtClean="0"/>
              <a:t>, </a:t>
            </a:r>
            <a:r>
              <a:rPr lang="en-NZ" dirty="0" err="1" smtClean="0"/>
              <a:t>pteropods</a:t>
            </a:r>
            <a:r>
              <a:rPr lang="en-NZ" dirty="0" smtClean="0"/>
              <a:t>, </a:t>
            </a:r>
            <a:r>
              <a:rPr lang="en-NZ" dirty="0" err="1" smtClean="0"/>
              <a:t>dinofl</a:t>
            </a:r>
            <a:r>
              <a:rPr lang="en-NZ" dirty="0" smtClean="0"/>
              <a:t>. cysts, radiolarians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6083628"/>
            <a:ext cx="542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References: </a:t>
            </a:r>
            <a:r>
              <a:rPr lang="en-NZ" dirty="0" smtClean="0"/>
              <a:t>Nodder et al. (2016) </a:t>
            </a:r>
            <a:r>
              <a:rPr lang="en-NZ" i="1" dirty="0" smtClean="0"/>
              <a:t>JGR-Oceans </a:t>
            </a:r>
            <a:r>
              <a:rPr lang="en-NZ" dirty="0" smtClean="0"/>
              <a:t>(accepted)</a:t>
            </a:r>
          </a:p>
          <a:p>
            <a:r>
              <a:rPr lang="en-NZ" dirty="0" err="1" smtClean="0"/>
              <a:t>Prebble</a:t>
            </a:r>
            <a:r>
              <a:rPr lang="en-NZ" dirty="0" smtClean="0"/>
              <a:t> et al. (2013) </a:t>
            </a:r>
            <a:r>
              <a:rPr lang="en-NZ" i="1" dirty="0" smtClean="0"/>
              <a:t>Marine </a:t>
            </a:r>
            <a:r>
              <a:rPr lang="en-NZ" i="1" dirty="0" err="1" smtClean="0"/>
              <a:t>Micropal</a:t>
            </a:r>
            <a:r>
              <a:rPr lang="en-NZ" i="1" dirty="0" smtClean="0"/>
              <a:t>. </a:t>
            </a:r>
            <a:r>
              <a:rPr lang="en-US" dirty="0"/>
              <a:t>104: </a:t>
            </a:r>
            <a:r>
              <a:rPr lang="en-US" dirty="0" smtClean="0"/>
              <a:t>25–37.</a:t>
            </a:r>
            <a:endParaRPr lang="en-NZ" dirty="0"/>
          </a:p>
        </p:txBody>
      </p:sp>
      <p:sp>
        <p:nvSpPr>
          <p:cNvPr id="14" name="TextBox 13"/>
          <p:cNvSpPr txBox="1"/>
          <p:nvPr/>
        </p:nvSpPr>
        <p:spPr>
          <a:xfrm>
            <a:off x="391909" y="5614567"/>
            <a:ext cx="379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NZ Contact:</a:t>
            </a:r>
            <a:r>
              <a:rPr lang="en-NZ" dirty="0" smtClean="0"/>
              <a:t> Scott.Nodder@niwa.co.nz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01342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1" t="4553" r="12445" b="65041"/>
          <a:stretch/>
        </p:blipFill>
        <p:spPr>
          <a:xfrm>
            <a:off x="245327" y="2230244"/>
            <a:ext cx="6357064" cy="3465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42" r="14727" b="17660"/>
          <a:stretch/>
        </p:blipFill>
        <p:spPr>
          <a:xfrm>
            <a:off x="7129193" y="3424704"/>
            <a:ext cx="4876682" cy="264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81" y="198919"/>
            <a:ext cx="63242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High </a:t>
            </a:r>
            <a:r>
              <a:rPr lang="en-NZ" dirty="0" err="1" smtClean="0"/>
              <a:t>interannual</a:t>
            </a:r>
            <a:r>
              <a:rPr lang="en-NZ" dirty="0" smtClean="0"/>
              <a:t> variability at both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Lower fluxes at SAM cf. STM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Annual cycles extracted from 2000-12 flux data-set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High spring biomass &amp; direct fluxes at STM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Delayed translation of autumnal bloom to depth at STM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High summer biomass at SAM </a:t>
            </a:r>
            <a:r>
              <a:rPr lang="en-NZ" u="sng" dirty="0" smtClean="0"/>
              <a:t>not</a:t>
            </a:r>
            <a:r>
              <a:rPr lang="en-NZ" dirty="0" smtClean="0"/>
              <a:t> matched by high fluxes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High spring fluxes at SAM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777547" y="5696049"/>
            <a:ext cx="5949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Annual cycles for satellite </a:t>
            </a:r>
            <a:r>
              <a:rPr lang="en-NZ" sz="1600" dirty="0" err="1" smtClean="0"/>
              <a:t>chla</a:t>
            </a:r>
            <a:r>
              <a:rPr lang="en-NZ" sz="1600" dirty="0" smtClean="0"/>
              <a:t>, total mass flux and particulate organic carbon flux; Solid blue dots indicates high data confidence; green dashed line = ±1 </a:t>
            </a:r>
            <a:r>
              <a:rPr lang="en-NZ" sz="1600" dirty="0" err="1" smtClean="0"/>
              <a:t>stdev</a:t>
            </a:r>
            <a:r>
              <a:rPr lang="en-NZ" sz="1600" dirty="0" smtClean="0"/>
              <a:t> for surface </a:t>
            </a:r>
            <a:r>
              <a:rPr lang="en-NZ" sz="1600" dirty="0" err="1" smtClean="0"/>
              <a:t>chl</a:t>
            </a:r>
            <a:r>
              <a:rPr lang="en-NZ" sz="1600" i="1" dirty="0" err="1" smtClean="0"/>
              <a:t>a</a:t>
            </a:r>
            <a:r>
              <a:rPr lang="en-NZ" sz="1600" dirty="0" smtClean="0"/>
              <a:t>; yellow dots = ±1 </a:t>
            </a:r>
            <a:r>
              <a:rPr lang="en-NZ" sz="1600" dirty="0" err="1" smtClean="0"/>
              <a:t>stdev</a:t>
            </a:r>
            <a:r>
              <a:rPr lang="en-NZ" sz="1600" dirty="0" smtClean="0"/>
              <a:t> for 1500 m fluxes</a:t>
            </a:r>
            <a:endParaRPr lang="en-NZ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51643" y="109709"/>
            <a:ext cx="524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Annual cycle of </a:t>
            </a:r>
            <a:r>
              <a:rPr lang="en-NZ" dirty="0" err="1" smtClean="0"/>
              <a:t>chl</a:t>
            </a:r>
            <a:r>
              <a:rPr lang="en-NZ" i="1" dirty="0" err="1" smtClean="0"/>
              <a:t>a</a:t>
            </a:r>
            <a:r>
              <a:rPr lang="en-NZ" dirty="0" smtClean="0"/>
              <a:t> &amp; MLD from satellite and CTD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High spring fluxes at SAM derived from subsurface production </a:t>
            </a:r>
            <a:r>
              <a:rPr lang="en-NZ" u="sng" dirty="0" smtClean="0"/>
              <a:t>not</a:t>
            </a:r>
            <a:r>
              <a:rPr lang="en-NZ" dirty="0" smtClean="0"/>
              <a:t> observed by satellites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7453744" y="5954228"/>
            <a:ext cx="481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SSC = satellite surface </a:t>
            </a:r>
            <a:r>
              <a:rPr lang="en-NZ" sz="1600" dirty="0" err="1" smtClean="0"/>
              <a:t>chla</a:t>
            </a:r>
            <a:r>
              <a:rPr lang="en-NZ" sz="1600" dirty="0" smtClean="0"/>
              <a:t>; C</a:t>
            </a:r>
            <a:r>
              <a:rPr lang="en-NZ" sz="1600" baseline="-25000" dirty="0" smtClean="0"/>
              <a:t>0</a:t>
            </a:r>
            <a:r>
              <a:rPr lang="en-NZ" sz="1600" dirty="0" smtClean="0"/>
              <a:t> = 0-5 m </a:t>
            </a:r>
            <a:r>
              <a:rPr lang="el-GR" sz="1600" dirty="0" smtClean="0"/>
              <a:t>Σ</a:t>
            </a:r>
            <a:r>
              <a:rPr lang="en-NZ" sz="1600" dirty="0" err="1" smtClean="0"/>
              <a:t>chl</a:t>
            </a:r>
            <a:r>
              <a:rPr lang="en-NZ" sz="1600" i="1" dirty="0" err="1" smtClean="0"/>
              <a:t>a</a:t>
            </a:r>
            <a:r>
              <a:rPr lang="en-NZ" sz="1600" dirty="0" smtClean="0"/>
              <a:t> from CTD </a:t>
            </a:r>
            <a:r>
              <a:rPr lang="en-NZ" sz="1600" dirty="0" err="1" smtClean="0"/>
              <a:t>chl</a:t>
            </a:r>
            <a:r>
              <a:rPr lang="en-NZ" sz="1600" i="1" dirty="0" err="1" smtClean="0"/>
              <a:t>a</a:t>
            </a:r>
            <a:r>
              <a:rPr lang="en-NZ" sz="1600" dirty="0" smtClean="0"/>
              <a:t>-fluorescence; </a:t>
            </a:r>
            <a:r>
              <a:rPr lang="en-NZ" sz="1600" dirty="0" err="1" smtClean="0"/>
              <a:t>C</a:t>
            </a:r>
            <a:r>
              <a:rPr lang="en-NZ" sz="1600" baseline="-25000" dirty="0" err="1" smtClean="0"/>
              <a:t>tot</a:t>
            </a:r>
            <a:r>
              <a:rPr lang="en-NZ" sz="1600" dirty="0" smtClean="0"/>
              <a:t> = 0-300 m </a:t>
            </a:r>
            <a:r>
              <a:rPr lang="el-GR" sz="1600" dirty="0" smtClean="0"/>
              <a:t>Σ</a:t>
            </a:r>
            <a:r>
              <a:rPr lang="en-NZ" sz="1600" dirty="0" err="1" smtClean="0"/>
              <a:t>chl</a:t>
            </a:r>
            <a:r>
              <a:rPr lang="en-NZ" sz="1600" i="1" dirty="0" err="1" smtClean="0"/>
              <a:t>a</a:t>
            </a:r>
            <a:r>
              <a:rPr lang="en-NZ" sz="1600" dirty="0" smtClean="0"/>
              <a:t>; MLD = mixed-layer depth </a:t>
            </a:r>
            <a:endParaRPr lang="en-NZ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9" r="14727" b="55477"/>
          <a:stretch/>
        </p:blipFill>
        <p:spPr>
          <a:xfrm>
            <a:off x="7129192" y="1033039"/>
            <a:ext cx="4876683" cy="24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00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258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NZOTS-STM and –SAM</vt:lpstr>
      <vt:lpstr>Slide 2</vt:lpstr>
    </vt:vector>
  </TitlesOfParts>
  <Company>NIWA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NZOTS-STM and -SAM</dc:title>
  <dc:creator>Scott Nodder</dc:creator>
  <cp:lastModifiedBy>Champika Gallage</cp:lastModifiedBy>
  <cp:revision>7</cp:revision>
  <dcterms:created xsi:type="dcterms:W3CDTF">2016-03-18T03:10:45Z</dcterms:created>
  <dcterms:modified xsi:type="dcterms:W3CDTF">2016-03-18T08:49:37Z</dcterms:modified>
</cp:coreProperties>
</file>